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4" r:id="rId3"/>
    <p:sldId id="258" r:id="rId4"/>
    <p:sldId id="259" r:id="rId5"/>
    <p:sldId id="260" r:id="rId6"/>
    <p:sldId id="261" r:id="rId7"/>
    <p:sldId id="271" r:id="rId8"/>
    <p:sldId id="262" r:id="rId9"/>
    <p:sldId id="270" r:id="rId10"/>
    <p:sldId id="264" r:id="rId11"/>
    <p:sldId id="265" r:id="rId12"/>
    <p:sldId id="274" r:id="rId13"/>
    <p:sldId id="276" r:id="rId14"/>
    <p:sldId id="277" r:id="rId15"/>
    <p:sldId id="278" r:id="rId16"/>
    <p:sldId id="279" r:id="rId17"/>
    <p:sldId id="282" r:id="rId18"/>
    <p:sldId id="284" r:id="rId19"/>
    <p:sldId id="286" r:id="rId20"/>
    <p:sldId id="288" r:id="rId21"/>
    <p:sldId id="291" r:id="rId22"/>
    <p:sldId id="295" r:id="rId23"/>
    <p:sldId id="297" r:id="rId24"/>
    <p:sldId id="298" r:id="rId25"/>
    <p:sldId id="300" r:id="rId26"/>
    <p:sldId id="301" r:id="rId27"/>
    <p:sldId id="303" r:id="rId28"/>
    <p:sldId id="305" r:id="rId29"/>
    <p:sldId id="309" r:id="rId30"/>
    <p:sldId id="31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6BF84-A52C-47DB-8734-61F5A9A6AE1F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F825-BD54-419B-9A15-15F3EEEB9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56141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6BF84-A52C-47DB-8734-61F5A9A6AE1F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F825-BD54-419B-9A15-15F3EEEB9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4362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6BF84-A52C-47DB-8734-61F5A9A6AE1F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F825-BD54-419B-9A15-15F3EEEB9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8374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6BF84-A52C-47DB-8734-61F5A9A6AE1F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F825-BD54-419B-9A15-15F3EEEB9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5435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6BF84-A52C-47DB-8734-61F5A9A6AE1F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F825-BD54-419B-9A15-15F3EEEB9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42432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6BF84-A52C-47DB-8734-61F5A9A6AE1F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F825-BD54-419B-9A15-15F3EEEB9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7076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6BF84-A52C-47DB-8734-61F5A9A6AE1F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F825-BD54-419B-9A15-15F3EEEB9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42019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6BF84-A52C-47DB-8734-61F5A9A6AE1F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F825-BD54-419B-9A15-15F3EEEB9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5449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6BF84-A52C-47DB-8734-61F5A9A6AE1F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F825-BD54-419B-9A15-15F3EEEB9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51005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6BF84-A52C-47DB-8734-61F5A9A6AE1F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F825-BD54-419B-9A15-15F3EEEB9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7839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6BF84-A52C-47DB-8734-61F5A9A6AE1F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4F825-BD54-419B-9A15-15F3EEEB9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1391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6BF84-A52C-47DB-8734-61F5A9A6AE1F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4F825-BD54-419B-9A15-15F3EEEB9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26584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highered.mcgraw-hill.com/sites/0072495855/student_view0/chapter2/animation__how_facilitated_diffusion_works.html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creationwiki.org/File:Human_respiratory_system_2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Biology Keystone Exam Review Packet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2012 - 2013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332084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buAutoNum type="arabicPeriod" startAt="6"/>
            </a:pPr>
            <a:r>
              <a:rPr lang="en-US" b="1" dirty="0" smtClean="0"/>
              <a:t>Which </a:t>
            </a:r>
            <a:r>
              <a:rPr lang="en-US" b="1" dirty="0"/>
              <a:t>statement correctly describes how </a:t>
            </a:r>
            <a:r>
              <a:rPr lang="en-US" b="1" dirty="0" smtClean="0"/>
              <a:t>	carbon’s </a:t>
            </a:r>
            <a:r>
              <a:rPr lang="en-US" b="1" dirty="0"/>
              <a:t>ability to from four bonds makes </a:t>
            </a:r>
            <a:r>
              <a:rPr lang="en-US" b="1" dirty="0" smtClean="0"/>
              <a:t>	it </a:t>
            </a:r>
            <a:r>
              <a:rPr lang="en-US" b="1" dirty="0"/>
              <a:t>uniquely suited to form macromolecules</a:t>
            </a:r>
            <a:r>
              <a:rPr lang="en-US" b="1" dirty="0" smtClean="0"/>
              <a:t>?</a:t>
            </a:r>
          </a:p>
          <a:p>
            <a:pPr marL="0" lvl="0" indent="0">
              <a:buNone/>
            </a:pPr>
            <a:endParaRPr lang="en-US" b="1" dirty="0"/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It forms short, simple carbon chains.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It forms large, complex, diverse molecules.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It forms covalent bonds with other carbon atoms.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It forms covalent bonds that can exist in a single plane.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2271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410200"/>
          </a:xfrm>
        </p:spPr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en-US" b="1" dirty="0" smtClean="0"/>
              <a:t>7.	Use </a:t>
            </a:r>
            <a:r>
              <a:rPr lang="en-US" b="1" dirty="0"/>
              <a:t>the diagram below to answer the question.</a:t>
            </a:r>
          </a:p>
          <a:p>
            <a:pPr marL="0" indent="0">
              <a:buNone/>
            </a:pPr>
            <a:r>
              <a:rPr lang="en-US" b="1" dirty="0"/>
              <a:t>                                                Chemical Reaction</a:t>
            </a:r>
          </a:p>
          <a:p>
            <a:pPr marL="0" indent="0">
              <a:buNone/>
            </a:pPr>
            <a:r>
              <a:rPr lang="en-US" b="1" dirty="0"/>
              <a:t>                                      </a:t>
            </a:r>
            <a:r>
              <a:rPr lang="en-US" dirty="0"/>
              <a:t>HO – </a:t>
            </a:r>
            <a:r>
              <a:rPr lang="en-US" i="1" dirty="0"/>
              <a:t>1 – 2 – 3</a:t>
            </a:r>
            <a:r>
              <a:rPr lang="en-US" dirty="0"/>
              <a:t> – H + HO –</a:t>
            </a:r>
            <a:r>
              <a:rPr lang="en-US" i="1" dirty="0"/>
              <a:t> 4</a:t>
            </a:r>
            <a:r>
              <a:rPr lang="en-US" dirty="0"/>
              <a:t> - H </a:t>
            </a:r>
          </a:p>
          <a:p>
            <a:pPr marL="0" indent="0">
              <a:buNone/>
            </a:pPr>
            <a:r>
              <a:rPr lang="en-US" dirty="0"/>
              <a:t>                                                                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                                  HO – </a:t>
            </a:r>
            <a:r>
              <a:rPr lang="en-US" i="1" dirty="0"/>
              <a:t>1 – 2 – 3 – 4</a:t>
            </a:r>
            <a:r>
              <a:rPr lang="en-US" dirty="0"/>
              <a:t> – H + H</a:t>
            </a:r>
            <a:r>
              <a:rPr lang="en-US" baseline="-25000" dirty="0"/>
              <a:t>2</a:t>
            </a:r>
            <a:r>
              <a:rPr lang="en-US" dirty="0"/>
              <a:t>O</a:t>
            </a:r>
          </a:p>
          <a:p>
            <a:pPr marL="0" indent="0">
              <a:buNone/>
            </a:pPr>
            <a:r>
              <a:rPr lang="en-US" i="1" dirty="0"/>
              <a:t>The diagram shows a reaction that forms a polymer from two monomers.  </a:t>
            </a:r>
          </a:p>
          <a:p>
            <a:pPr marL="0" indent="0">
              <a:buNone/>
            </a:pPr>
            <a:r>
              <a:rPr lang="en-US" i="1" dirty="0"/>
              <a:t>What is this type of reaction called</a:t>
            </a:r>
            <a:r>
              <a:rPr lang="en-US" i="1" dirty="0" smtClean="0"/>
              <a:t>?</a:t>
            </a:r>
          </a:p>
          <a:p>
            <a:pPr marL="0" indent="0">
              <a:buNone/>
            </a:pPr>
            <a:endParaRPr lang="en-US" sz="5700" dirty="0"/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Glycolysis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Hydrolysis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Photosynthesis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Dehydration synthesis</a:t>
            </a:r>
          </a:p>
          <a:p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rot="5400000">
            <a:off x="4267200" y="1752600"/>
            <a:ext cx="60960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8892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371600"/>
          </a:xfrm>
        </p:spPr>
        <p:txBody>
          <a:bodyPr>
            <a:noAutofit/>
          </a:bodyPr>
          <a:lstStyle/>
          <a:p>
            <a:pPr lvl="0" algn="l"/>
            <a:r>
              <a:rPr lang="en-US" sz="2400" dirty="0" smtClean="0"/>
              <a:t>8. Carbohydrates and proteins are two types of macromolecules,  	which functional characteristic of proteins distinguishes 	them from carbohydrates?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Large amount of stored information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Ability to catalyze biochemical reactions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Efficient storage of usable chemical energy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Tendency to make cell membranes hydrophobic.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pPr lvl="0" algn="l"/>
            <a:r>
              <a:rPr lang="en-US" sz="2400" dirty="0" smtClean="0"/>
              <a:t>9.	Proteins are a major part of every living cell and have 	many different functions within each cell.  Carbohydrates 	also perform numerous roles in living things.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Part A:</a:t>
            </a:r>
            <a:r>
              <a:rPr lang="en-US" sz="2400" dirty="0" smtClean="0"/>
              <a:t> Describe the general composition of a protein molecule.</a:t>
            </a:r>
          </a:p>
          <a:p>
            <a:r>
              <a:rPr lang="en-US" sz="2400" i="1" dirty="0" smtClean="0"/>
              <a:t>A protein is a polymer of amino acids. When amino acids are joined by dehydration synthesis (a process that removes water to form a chemical bond), they form </a:t>
            </a:r>
            <a:r>
              <a:rPr lang="en-US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peptide bonds</a:t>
            </a:r>
            <a:r>
              <a:rPr lang="en-US" sz="2400" i="1" dirty="0" smtClean="0"/>
              <a:t>. </a:t>
            </a:r>
          </a:p>
          <a:p>
            <a:r>
              <a:rPr lang="en-US" sz="2400" i="1" dirty="0" smtClean="0"/>
              <a:t>There are three main components of an amino acid, shown below.</a:t>
            </a:r>
            <a:endParaRPr lang="en-US" sz="2400" dirty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1000" y="4572000"/>
            <a:ext cx="2619375" cy="1752600"/>
          </a:xfrm>
          <a:prstGeom prst="rect">
            <a:avLst/>
          </a:prstGeom>
        </p:spPr>
      </p:pic>
      <p:pic>
        <p:nvPicPr>
          <p:cNvPr id="33794" name="Picture 2" descr="http://upload.wikimedia.org/wikipedia/commons/thumb/6/6d/Peptidformationball.svg/400px-Peptidformationball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3733800"/>
            <a:ext cx="4648200" cy="3124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04800" y="3657600"/>
            <a:ext cx="2895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There are three main components of an amino acid, shown below.</a:t>
            </a:r>
            <a:endParaRPr lang="en-US" sz="1600" dirty="0" smtClean="0"/>
          </a:p>
          <a:p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962400" y="3352800"/>
            <a:ext cx="434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dipeptide</a:t>
            </a:r>
            <a:r>
              <a:rPr lang="en-US" dirty="0" smtClean="0"/>
              <a:t> formed by the removal of water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3886200" y="5334000"/>
            <a:ext cx="1219200" cy="3810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400" b="1" dirty="0" smtClean="0"/>
              <a:t>Part B:</a:t>
            </a:r>
            <a:r>
              <a:rPr lang="en-US" sz="2400" dirty="0" smtClean="0"/>
              <a:t> Describe how the structures of proteins differ from the structures of carbohydrates.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3276600"/>
          </a:xfrm>
        </p:spPr>
        <p:txBody>
          <a:bodyPr/>
          <a:lstStyle/>
          <a:p>
            <a:r>
              <a:rPr lang="en-US" dirty="0" smtClean="0"/>
              <a:t>Proteins are made up of the elements C,H,O, and N while carbohydrates only contain C,H, and O (elemental ratio of these three is 1:2:1)</a:t>
            </a:r>
          </a:p>
          <a:p>
            <a:r>
              <a:rPr lang="en-US" dirty="0" smtClean="0"/>
              <a:t>Carbohydrates do not contain peptide bonds formed during dehydration synthesis (also known as a condensation reaction)</a:t>
            </a:r>
          </a:p>
          <a:p>
            <a:endParaRPr lang="en-US" dirty="0"/>
          </a:p>
        </p:txBody>
      </p:sp>
      <p:pic>
        <p:nvPicPr>
          <p:cNvPr id="34818" name="Picture 2" descr="http://telstar.ote.cmu.edu/environ/m3/s5/graphics/embedded/dipeptide_ex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343400"/>
            <a:ext cx="3526023" cy="1905000"/>
          </a:xfrm>
          <a:prstGeom prst="rect">
            <a:avLst/>
          </a:prstGeom>
          <a:noFill/>
        </p:spPr>
      </p:pic>
      <p:pic>
        <p:nvPicPr>
          <p:cNvPr id="34820" name="Picture 4" descr="http://mandevillehigh.stpsb.org/teachersites/laura_decker/organic_molecules_notes_files/image008.gif"/>
          <p:cNvPicPr>
            <a:picLocks noChangeAspect="1" noChangeArrowheads="1"/>
          </p:cNvPicPr>
          <p:nvPr/>
        </p:nvPicPr>
        <p:blipFill>
          <a:blip r:embed="rId3" cstate="print"/>
          <a:srcRect t="54271"/>
          <a:stretch>
            <a:fillRect/>
          </a:stretch>
        </p:blipFill>
        <p:spPr bwMode="auto">
          <a:xfrm>
            <a:off x="4800600" y="4495800"/>
            <a:ext cx="3638550" cy="17335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47800" y="62484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Protein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86600" y="45720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Carbohydrate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Part C:</a:t>
            </a:r>
            <a:r>
              <a:rPr lang="en-US" sz="3200" dirty="0" smtClean="0"/>
              <a:t> Describe how the functions of proteins differ from the functions of carbohydrates.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524000"/>
            <a:ext cx="8229600" cy="4525963"/>
          </a:xfrm>
        </p:spPr>
        <p:txBody>
          <a:bodyPr/>
          <a:lstStyle/>
          <a:p>
            <a:r>
              <a:rPr lang="en-US" dirty="0" smtClean="0"/>
              <a:t>Carbohydrates are our essential energy molecules to be use almost immediately (simple sugars like glucose) or stored in the liver as glycogen. </a:t>
            </a:r>
          </a:p>
          <a:p>
            <a:r>
              <a:rPr lang="en-US" dirty="0" smtClean="0"/>
              <a:t>Proteins are building and regulatory compounds (such as hormones and enzymes). Muscles and cell membranes contain proteins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800" dirty="0" smtClean="0"/>
              <a:t>10.) Substance A is converted to substance B in a metabolic reaction.  Which statement </a:t>
            </a:r>
            <a:r>
              <a:rPr lang="en-US" sz="2800" b="1" dirty="0" smtClean="0"/>
              <a:t>best </a:t>
            </a:r>
            <a:r>
              <a:rPr lang="en-US" sz="2800" dirty="0" smtClean="0"/>
              <a:t>describes the </a:t>
            </a:r>
            <a:br>
              <a:rPr lang="en-US" sz="2800" dirty="0" smtClean="0"/>
            </a:br>
            <a:r>
              <a:rPr lang="en-US" sz="2800" dirty="0" smtClean="0"/>
              <a:t>            role of an enzyme during this reaction?</a:t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A.) It adjusts the pH of the reaction medium.</a:t>
            </a:r>
          </a:p>
          <a:p>
            <a:pPr>
              <a:buNone/>
            </a:pPr>
            <a:r>
              <a:rPr lang="en-US" dirty="0" smtClean="0"/>
              <a:t>B.) It provides energy to carry out the reaction</a:t>
            </a:r>
          </a:p>
          <a:p>
            <a:pPr>
              <a:buNone/>
            </a:pPr>
            <a:r>
              <a:rPr lang="en-US" dirty="0" smtClean="0"/>
              <a:t>C.) It dissolves substance A in the reaction medium</a:t>
            </a:r>
          </a:p>
          <a:p>
            <a:pPr>
              <a:buNone/>
            </a:pPr>
            <a:r>
              <a:rPr lang="en-US" dirty="0" smtClean="0"/>
              <a:t>D.) It speeds up the reaction without being consumed. 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2000" dirty="0" smtClean="0"/>
              <a:t>12.) Using a microscope, a student observes a small, green organelle in a plant cell.  	Which energy transformation </a:t>
            </a:r>
            <a:r>
              <a:rPr lang="en-US" sz="2000" b="1" dirty="0" smtClean="0"/>
              <a:t>most likely</a:t>
            </a:r>
            <a:r>
              <a:rPr lang="en-US" sz="2000" dirty="0" smtClean="0"/>
              <a:t> occurs first within the observed 	organelle?</a:t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A.) ATP to light</a:t>
            </a:r>
          </a:p>
          <a:p>
            <a:pPr>
              <a:buNone/>
            </a:pPr>
            <a:r>
              <a:rPr lang="en-US" dirty="0" smtClean="0"/>
              <a:t>B.) light to chemical</a:t>
            </a:r>
          </a:p>
          <a:p>
            <a:pPr>
              <a:buNone/>
            </a:pPr>
            <a:r>
              <a:rPr lang="en-US" dirty="0" smtClean="0"/>
              <a:t>C.) heat to electrical</a:t>
            </a:r>
          </a:p>
          <a:p>
            <a:pPr>
              <a:buNone/>
            </a:pPr>
            <a:r>
              <a:rPr lang="en-US" dirty="0" smtClean="0"/>
              <a:t>D.) chemical to chemical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000" dirty="0" smtClean="0"/>
              <a:t>13.) Photosynthesis and cellular respiration are two major processes of	carbon 	cycling in living organisms.  Which statement correctly describes one 	similarity between photosynthesis and cellular respiration?</a:t>
            </a:r>
            <a:br>
              <a:rPr lang="en-US" sz="2000" dirty="0" smtClean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25908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2800" dirty="0" smtClean="0"/>
              <a:t>A) Both occur in animal and plant cells.</a:t>
            </a:r>
          </a:p>
          <a:p>
            <a:pPr lvl="0">
              <a:buNone/>
            </a:pPr>
            <a:r>
              <a:rPr lang="en-US" sz="2800" b="1" dirty="0" smtClean="0"/>
              <a:t>B) </a:t>
            </a:r>
            <a:r>
              <a:rPr lang="en-US" sz="2800" dirty="0" smtClean="0"/>
              <a:t>Both include reactions that transform energy.</a:t>
            </a:r>
          </a:p>
          <a:p>
            <a:pPr lvl="0">
              <a:buNone/>
            </a:pPr>
            <a:r>
              <a:rPr lang="en-US" sz="2800" dirty="0" smtClean="0"/>
              <a:t>C) Both convert light energy into chemical energy.</a:t>
            </a:r>
          </a:p>
          <a:p>
            <a:pPr>
              <a:buNone/>
            </a:pPr>
            <a:r>
              <a:rPr lang="en-US" sz="2800" dirty="0" smtClean="0"/>
              <a:t>D) Both synthesize organic molecules as end products.—</a:t>
            </a:r>
            <a:endParaRPr lang="en-US" sz="2800" dirty="0"/>
          </a:p>
        </p:txBody>
      </p:sp>
      <p:pic>
        <p:nvPicPr>
          <p:cNvPr id="43010" name="Picture 2" descr="http://www.tomatosphere.org/teacher-resources/teachers-guide/grades-8-10/images/photosynthesis-respir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3810000"/>
            <a:ext cx="6019800" cy="26115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2400" dirty="0" smtClean="0"/>
              <a:t>14.) A protein in a cell membrane changed its shape to move sodium 	and potassium ions against their concentration gradients.  	Which molecule was </a:t>
            </a:r>
            <a:r>
              <a:rPr lang="en-US" sz="2400" b="1" dirty="0" smtClean="0"/>
              <a:t>most</a:t>
            </a:r>
            <a:r>
              <a:rPr lang="en-US" sz="2400" dirty="0" smtClean="0"/>
              <a:t> </a:t>
            </a:r>
            <a:r>
              <a:rPr lang="en-US" sz="2400" b="1" dirty="0" smtClean="0"/>
              <a:t>likely</a:t>
            </a:r>
            <a:r>
              <a:rPr lang="en-US" sz="2400" dirty="0" smtClean="0"/>
              <a:t> used by the protein as an 	energy source?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/>
              <a:t>A) ATP</a:t>
            </a:r>
          </a:p>
          <a:p>
            <a:pPr lvl="0">
              <a:buNone/>
            </a:pPr>
            <a:r>
              <a:rPr lang="en-US" dirty="0" smtClean="0"/>
              <a:t>B) ADP</a:t>
            </a:r>
          </a:p>
          <a:p>
            <a:pPr lvl="0">
              <a:buNone/>
            </a:pPr>
            <a:r>
              <a:rPr lang="en-US" dirty="0" smtClean="0"/>
              <a:t>C) </a:t>
            </a:r>
            <a:r>
              <a:rPr lang="en-US" dirty="0" err="1" smtClean="0"/>
              <a:t>Catalase</a:t>
            </a:r>
            <a:endParaRPr lang="en-US" dirty="0" smtClean="0"/>
          </a:p>
          <a:p>
            <a:pPr lvl="0">
              <a:buNone/>
            </a:pPr>
            <a:r>
              <a:rPr lang="en-US" dirty="0" smtClean="0"/>
              <a:t>D) Amylase</a:t>
            </a:r>
          </a:p>
          <a:p>
            <a:endParaRPr lang="en-US" dirty="0"/>
          </a:p>
        </p:txBody>
      </p:sp>
      <p:pic>
        <p:nvPicPr>
          <p:cNvPr id="45058" name="Picture 2" descr="http://hyperphysics.phy-astr.gsu.edu/hbase/biology/imgbio/atpmo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752600"/>
            <a:ext cx="4888432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37418"/>
            <a:ext cx="8229600" cy="4525963"/>
          </a:xfrm>
        </p:spPr>
        <p:txBody>
          <a:bodyPr/>
          <a:lstStyle/>
          <a:p>
            <a:pPr marL="514350" lvl="0" indent="-514350">
              <a:buAutoNum type="arabicPeriod"/>
            </a:pPr>
            <a:r>
              <a:rPr lang="en-US" b="1" dirty="0" smtClean="0"/>
              <a:t>Which characteristic is shared by all 	prokaryotes and eukaryotes?</a:t>
            </a:r>
          </a:p>
          <a:p>
            <a:pPr marL="0" lvl="0" indent="0">
              <a:buNone/>
            </a:pPr>
            <a:endParaRPr lang="en-US" b="1" dirty="0" smtClean="0"/>
          </a:p>
          <a:p>
            <a:pPr marL="914400" lvl="1" indent="-514350">
              <a:buFont typeface="+mj-lt"/>
              <a:buAutoNum type="alphaUcPeriod"/>
            </a:pPr>
            <a:r>
              <a:rPr lang="en-US" dirty="0" smtClean="0"/>
              <a:t>Ability to store hereditary information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 smtClean="0"/>
              <a:t>Use </a:t>
            </a:r>
            <a:r>
              <a:rPr lang="en-US" dirty="0"/>
              <a:t>of organelles to control cell processes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/>
              <a:t>Use of cellular respiration for energy release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/>
              <a:t>Ability to move in response to environmental stimuli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5902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/>
          <p:cNvSpPr/>
          <p:nvPr/>
        </p:nvSpPr>
        <p:spPr>
          <a:xfrm>
            <a:off x="3505200" y="2514600"/>
            <a:ext cx="23622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dirty="0" smtClean="0"/>
              <a:t>15.) Use the diagrams below to answer the question.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/>
          <a:lstStyle/>
          <a:p>
            <a:r>
              <a:rPr lang="en-US" b="1" dirty="0" smtClean="0"/>
              <a:t>Part A</a:t>
            </a:r>
            <a:r>
              <a:rPr lang="en-US" dirty="0" smtClean="0"/>
              <a:t>: Complete the chart below by describing energy transformations involved in each process.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914400" y="1905000"/>
            <a:ext cx="1905000" cy="369332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Energy in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838200" y="2743200"/>
            <a:ext cx="1905000" cy="369332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Energy in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6400800" y="1905000"/>
            <a:ext cx="1905000" cy="369332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Energy out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6400800" y="2667000"/>
            <a:ext cx="1905000" cy="369332"/>
          </a:xfrm>
          <a:prstGeom prst="rect">
            <a:avLst/>
          </a:prstGeom>
          <a:noFill/>
          <a:ln w="254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Energy out</a:t>
            </a:r>
            <a:endParaRPr lang="en-US" dirty="0"/>
          </a:p>
        </p:txBody>
      </p:sp>
      <p:sp>
        <p:nvSpPr>
          <p:cNvPr id="44" name="Oval 43"/>
          <p:cNvSpPr/>
          <p:nvPr/>
        </p:nvSpPr>
        <p:spPr>
          <a:xfrm>
            <a:off x="3429000" y="1752600"/>
            <a:ext cx="2362200" cy="609600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3733800" y="2590800"/>
            <a:ext cx="1905000" cy="369332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Respiration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3581400" y="1828800"/>
            <a:ext cx="1905000" cy="369332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Photosynthesis</a:t>
            </a:r>
            <a:endParaRPr lang="en-US" dirty="0"/>
          </a:p>
        </p:txBody>
      </p:sp>
      <p:cxnSp>
        <p:nvCxnSpPr>
          <p:cNvPr id="50" name="Straight Arrow Connector 49"/>
          <p:cNvCxnSpPr>
            <a:stCxn id="38" idx="3"/>
            <a:endCxn id="44" idx="2"/>
          </p:cNvCxnSpPr>
          <p:nvPr/>
        </p:nvCxnSpPr>
        <p:spPr>
          <a:xfrm flipV="1">
            <a:off x="2819400" y="2057400"/>
            <a:ext cx="609600" cy="322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5867400" y="2895600"/>
            <a:ext cx="609600" cy="322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2895600" y="2895600"/>
            <a:ext cx="609600" cy="322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5791200" y="2133600"/>
            <a:ext cx="609600" cy="3226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 smtClean="0"/>
              <a:t>16.) Carbon dioxide and oxygen are molecules that can move freely across a plasma membrane.  What  determines the direction that carbon dioxide and oxygen molecules move?</a:t>
            </a:r>
            <a:br>
              <a:rPr lang="en-US" sz="2000" dirty="0" smtClean="0"/>
            </a:b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/>
              <a:t>A) Orientation of cholesterol in the plasma membrane.</a:t>
            </a:r>
          </a:p>
          <a:p>
            <a:pPr lvl="0">
              <a:buNone/>
            </a:pPr>
            <a:r>
              <a:rPr lang="en-US" dirty="0" smtClean="0"/>
              <a:t>B) Concentration gradient across the plasma membrane.</a:t>
            </a:r>
          </a:p>
          <a:p>
            <a:pPr lvl="0">
              <a:buNone/>
            </a:pPr>
            <a:r>
              <a:rPr lang="en-US" dirty="0" smtClean="0"/>
              <a:t>C) Configuration of phospholipids in the plasma membrane.</a:t>
            </a:r>
          </a:p>
          <a:p>
            <a:pPr lvl="0">
              <a:buNone/>
            </a:pPr>
            <a:r>
              <a:rPr lang="en-US" dirty="0" smtClean="0"/>
              <a:t>D) Location of receptors on the surface of the plasma membrane.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06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sz="1800" b="1" dirty="0"/>
              <a:t>18.) Some animals can produce a potassium ion concentration inside their cells </a:t>
            </a:r>
            <a:r>
              <a:rPr lang="en-US" sz="1800" b="1" dirty="0" smtClean="0"/>
              <a:t>that is </a:t>
            </a:r>
            <a:r>
              <a:rPr lang="en-US" sz="1800" b="1" dirty="0"/>
              <a:t>twenty times </a:t>
            </a:r>
            <a:r>
              <a:rPr lang="en-US" sz="1800" b="1" dirty="0" smtClean="0"/>
              <a:t>greater </a:t>
            </a:r>
            <a:r>
              <a:rPr lang="en-US" sz="1800" b="1" dirty="0"/>
              <a:t>than that of their environment.  This ion concentration gradient is maintained by the plasma membrane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 smtClean="0"/>
              <a:t>Part </a:t>
            </a:r>
            <a:r>
              <a:rPr lang="en-US" b="1" dirty="0"/>
              <a:t>A:  </a:t>
            </a:r>
            <a:r>
              <a:rPr lang="en-US" dirty="0"/>
              <a:t>Identify the process in the cell membrane that produces this difference in concentration.     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</a:t>
            </a:r>
            <a:r>
              <a:rPr lang="en-US" i="1" dirty="0"/>
              <a:t>The process is </a:t>
            </a:r>
            <a:r>
              <a:rPr lang="en-US" b="1" dirty="0"/>
              <a:t>active </a:t>
            </a:r>
            <a:r>
              <a:rPr lang="en-US" b="1" dirty="0" smtClean="0"/>
              <a:t>transport </a:t>
            </a:r>
            <a:r>
              <a:rPr lang="en-US" i="1" dirty="0" smtClean="0"/>
              <a:t>(needs energy).</a:t>
            </a:r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  <a:r>
              <a:rPr lang="en-US" b="1" dirty="0" smtClean="0"/>
              <a:t>Part </a:t>
            </a:r>
            <a:r>
              <a:rPr lang="en-US" b="1" dirty="0"/>
              <a:t>B: </a:t>
            </a:r>
            <a:r>
              <a:rPr lang="en-US" dirty="0"/>
              <a:t>Explain the process that occurs as the cell produces the ion concentration gradient.</a:t>
            </a:r>
          </a:p>
          <a:p>
            <a:pPr marL="0" indent="0">
              <a:buNone/>
            </a:pPr>
            <a:r>
              <a:rPr lang="en-US" i="1" dirty="0"/>
              <a:t>There are specialized proteins in the cell membrane that act like “pumps with a toll”. These </a:t>
            </a:r>
            <a:r>
              <a:rPr lang="en-US" b="1" i="1" dirty="0"/>
              <a:t>pumps use </a:t>
            </a:r>
            <a:r>
              <a:rPr lang="en-US" b="1" i="1" dirty="0" smtClean="0"/>
              <a:t>ATP </a:t>
            </a:r>
            <a:r>
              <a:rPr lang="en-US" i="1" dirty="0" smtClean="0"/>
              <a:t>(small packets of energy) </a:t>
            </a:r>
            <a:r>
              <a:rPr lang="en-US" i="1" dirty="0"/>
              <a:t>to power their transport of Na</a:t>
            </a:r>
            <a:r>
              <a:rPr lang="en-US" i="1" baseline="30000" dirty="0"/>
              <a:t>+</a:t>
            </a:r>
            <a:r>
              <a:rPr lang="en-US" i="1" dirty="0"/>
              <a:t> out of a cell, and K</a:t>
            </a:r>
            <a:r>
              <a:rPr lang="en-US" i="1" baseline="30000" dirty="0"/>
              <a:t>+</a:t>
            </a:r>
            <a:r>
              <a:rPr lang="en-US" i="1" dirty="0"/>
              <a:t> into the cell. Because different numbers of </a:t>
            </a:r>
            <a:r>
              <a:rPr lang="en-US" b="1" i="1" dirty="0"/>
              <a:t>sodium </a:t>
            </a:r>
            <a:r>
              <a:rPr lang="en-US" b="1" i="1" dirty="0" smtClean="0"/>
              <a:t>ions </a:t>
            </a:r>
            <a:r>
              <a:rPr lang="en-US" i="1" dirty="0"/>
              <a:t>and </a:t>
            </a:r>
            <a:r>
              <a:rPr lang="en-US" b="1" i="1" dirty="0" smtClean="0"/>
              <a:t>potassium ions </a:t>
            </a:r>
            <a:r>
              <a:rPr lang="en-US" i="1" dirty="0" smtClean="0"/>
              <a:t>are </a:t>
            </a:r>
            <a:r>
              <a:rPr lang="en-US" i="1" dirty="0"/>
              <a:t>pumped back and forth, </a:t>
            </a:r>
            <a:r>
              <a:rPr lang="en-US" b="1" i="1" dirty="0"/>
              <a:t>it creates an electrical gradient where one side of the cell is more positive than the other side</a:t>
            </a:r>
            <a:endParaRPr lang="en-US" b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r>
              <a:rPr lang="en-US" sz="2000" b="1" dirty="0"/>
              <a:t>Part C: </a:t>
            </a:r>
            <a:r>
              <a:rPr lang="en-US" sz="2000" dirty="0"/>
              <a:t>Compare the process of potassium ion transport to </a:t>
            </a:r>
            <a:r>
              <a:rPr lang="en-US" sz="2000" dirty="0" smtClean="0"/>
              <a:t>another mechanism </a:t>
            </a:r>
            <a:r>
              <a:rPr lang="en-US" sz="2000" dirty="0"/>
              <a:t>that moves </a:t>
            </a:r>
            <a:r>
              <a:rPr lang="en-US" sz="2000" dirty="0" smtClean="0"/>
              <a:t>material across </a:t>
            </a:r>
            <a:r>
              <a:rPr lang="en-US" sz="2000" dirty="0"/>
              <a:t>the plasma membrane.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r>
              <a:rPr lang="en-US" i="1" dirty="0"/>
              <a:t>Active transport is </a:t>
            </a:r>
            <a:r>
              <a:rPr lang="en-US" b="1" i="1" dirty="0"/>
              <a:t>specific </a:t>
            </a:r>
            <a:r>
              <a:rPr lang="en-US" i="1" dirty="0"/>
              <a:t>and also</a:t>
            </a:r>
            <a:r>
              <a:rPr lang="en-US" i="1" dirty="0">
                <a:solidFill>
                  <a:srgbClr val="FF0000"/>
                </a:solidFill>
              </a:rPr>
              <a:t> uses energy</a:t>
            </a:r>
            <a:r>
              <a:rPr lang="en-US" i="1" dirty="0"/>
              <a:t>, which is the key distinction, as opposed to </a:t>
            </a:r>
            <a:r>
              <a:rPr lang="en-US" i="1" dirty="0">
                <a:hlinkClick r:id="rId2"/>
              </a:rPr>
              <a:t>facilitated diffusion </a:t>
            </a:r>
            <a:r>
              <a:rPr lang="en-US" i="1" dirty="0"/>
              <a:t>which is also </a:t>
            </a:r>
            <a:r>
              <a:rPr lang="en-US" b="1" i="1" dirty="0"/>
              <a:t>specific</a:t>
            </a:r>
            <a:r>
              <a:rPr lang="en-US" i="1" dirty="0"/>
              <a:t> to a molecule (or ion) but does </a:t>
            </a:r>
            <a:r>
              <a:rPr lang="en-US" i="1" dirty="0">
                <a:solidFill>
                  <a:srgbClr val="FF0000"/>
                </a:solidFill>
              </a:rPr>
              <a:t>not require energy</a:t>
            </a:r>
            <a:r>
              <a:rPr lang="en-US" i="1" dirty="0"/>
              <a:t>. An example would be glucose is too big to pass through the cell membrane on its own, but can do so the with help of a specific protein.</a:t>
            </a:r>
            <a:endParaRPr lang="en-US" dirty="0"/>
          </a:p>
          <a:p>
            <a:endParaRPr lang="en-US" dirty="0"/>
          </a:p>
        </p:txBody>
      </p:sp>
      <p:pic>
        <p:nvPicPr>
          <p:cNvPr id="3074" name="Picture 2" descr="http://0.tqn.com/d/biology/1/0/o/V/facilitateddiffus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572000"/>
            <a:ext cx="4572000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41443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000" dirty="0"/>
              <a:t>19.) The rough endoplasmic reticulum and Golgi apparatus work together in eukaryotic cells.  What is one </a:t>
            </a:r>
            <a:r>
              <a:rPr lang="en-US" sz="2000" dirty="0" smtClean="0"/>
              <a:t>way </a:t>
            </a:r>
            <a:r>
              <a:rPr lang="en-US" sz="2000" dirty="0"/>
              <a:t>that the rough endoplasmic reticulum assists the Golgi apparatus?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dirty="0"/>
              <a:t>It assembles nucleic acids from </a:t>
            </a:r>
            <a:r>
              <a:rPr lang="en-US" dirty="0" smtClean="0"/>
              <a:t>monomers.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It </a:t>
            </a:r>
            <a:r>
              <a:rPr lang="en-US" dirty="0"/>
              <a:t>breaks down old damaged macromolecules</a:t>
            </a:r>
            <a:r>
              <a:rPr lang="en-US" dirty="0" smtClean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 It </a:t>
            </a:r>
            <a:r>
              <a:rPr lang="en-US" dirty="0"/>
              <a:t>packages new protein molecules into </a:t>
            </a:r>
            <a:r>
              <a:rPr lang="en-US" dirty="0" smtClean="0"/>
              <a:t>vesicles</a:t>
            </a:r>
            <a:r>
              <a:rPr lang="en-US" b="1" dirty="0" smtClean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dirty="0" smtClean="0"/>
              <a:t>It </a:t>
            </a:r>
            <a:r>
              <a:rPr lang="en-US" dirty="0"/>
              <a:t>determines which protein molecules to </a:t>
            </a:r>
            <a:r>
              <a:rPr lang="en-US" dirty="0" smtClean="0"/>
              <a:t>synthesize</a:t>
            </a:r>
            <a:r>
              <a:rPr lang="en-US" i="1" dirty="0" smtClean="0"/>
              <a:t>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787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b="1" dirty="0"/>
              <a:t>20.) Which example is an activity that a fish most likely uses to maintain homeostasis within its body?</a:t>
            </a:r>
            <a:br>
              <a:rPr lang="en-US" sz="2800" b="1" dirty="0"/>
            </a:b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A.) Using </a:t>
            </a:r>
            <a:r>
              <a:rPr lang="en-US" dirty="0"/>
              <a:t>camouflage to avoid predators.</a:t>
            </a:r>
            <a:r>
              <a:rPr lang="en-US" i="1" dirty="0"/>
              <a:t> </a:t>
            </a:r>
            <a:endParaRPr lang="en-US" i="1" dirty="0" smtClean="0"/>
          </a:p>
          <a:p>
            <a:pPr marL="0" indent="0">
              <a:buNone/>
            </a:pPr>
            <a:r>
              <a:rPr lang="en-US" dirty="0" smtClean="0"/>
              <a:t>B.) Feeding at night to regulate body temperature.</a:t>
            </a:r>
          </a:p>
          <a:p>
            <a:pPr marL="0" indent="0">
              <a:buNone/>
            </a:pPr>
            <a:r>
              <a:rPr lang="en-US" dirty="0" smtClean="0"/>
              <a:t>C.) Moving </a:t>
            </a:r>
            <a:r>
              <a:rPr lang="en-US" dirty="0"/>
              <a:t>to deeper water to regulate metabolic </a:t>
            </a:r>
            <a:r>
              <a:rPr lang="en-US" dirty="0" smtClean="0"/>
              <a:t>wastes</a:t>
            </a:r>
            <a:r>
              <a:rPr lang="en-US" b="1" dirty="0"/>
              <a:t>	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D.) Exchanging </a:t>
            </a:r>
            <a:r>
              <a:rPr lang="en-US" dirty="0"/>
              <a:t>gases through its gills to regulate oxygen </a:t>
            </a:r>
            <a:r>
              <a:rPr lang="en-US" dirty="0" smtClean="0"/>
              <a:t>levels.</a:t>
            </a:r>
            <a:endParaRPr lang="en-US" i="1" dirty="0"/>
          </a:p>
          <a:p>
            <a:pPr marL="0" indent="0">
              <a:buNone/>
            </a:pPr>
            <a:r>
              <a:rPr lang="en-US" i="1" dirty="0" smtClean="0"/>
              <a:t>O</a:t>
            </a:r>
            <a:r>
              <a:rPr lang="en-US" i="1" baseline="-25000" dirty="0" smtClean="0"/>
              <a:t>2</a:t>
            </a:r>
            <a:r>
              <a:rPr lang="en-US" i="1" dirty="0" smtClean="0"/>
              <a:t> </a:t>
            </a:r>
            <a:r>
              <a:rPr lang="en-US" i="1" dirty="0"/>
              <a:t>is needed for cellular respiration to provide energy for the organism. At the gills, O</a:t>
            </a:r>
            <a:r>
              <a:rPr lang="en-US" i="1" baseline="-25000" dirty="0"/>
              <a:t>2</a:t>
            </a:r>
            <a:r>
              <a:rPr lang="en-US" i="1" dirty="0"/>
              <a:t> and CO</a:t>
            </a:r>
            <a:r>
              <a:rPr lang="en-US" i="1" baseline="-25000" dirty="0"/>
              <a:t>2</a:t>
            </a:r>
            <a:r>
              <a:rPr lang="en-US" i="1" dirty="0"/>
              <a:t> are exchanged. If CO</a:t>
            </a:r>
            <a:r>
              <a:rPr lang="en-US" i="1" baseline="-25000" dirty="0"/>
              <a:t>2</a:t>
            </a:r>
            <a:r>
              <a:rPr lang="en-US" i="1" dirty="0"/>
              <a:t> is present, the amount of O</a:t>
            </a:r>
            <a:r>
              <a:rPr lang="en-US" i="1" baseline="-25000" dirty="0"/>
              <a:t>2</a:t>
            </a:r>
            <a:r>
              <a:rPr lang="en-US" i="1" dirty="0"/>
              <a:t> will change to stay regulated.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85471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US" sz="2400" b="1" dirty="0"/>
              <a:t>21.) Use the illustration below to answer the question.</a:t>
            </a:r>
            <a:br>
              <a:rPr lang="en-US" sz="2400" b="1" dirty="0"/>
            </a:br>
            <a:endParaRPr lang="en-US" sz="2400" b="1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609600"/>
            <a:ext cx="67056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273" y="1828800"/>
            <a:ext cx="8839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Which statement best describes the phase of the cell cycle shown? </a:t>
            </a:r>
          </a:p>
          <a:p>
            <a:r>
              <a:rPr lang="en-US" dirty="0"/>
              <a:t>	</a:t>
            </a:r>
            <a:r>
              <a:rPr lang="en-US" i="1" dirty="0">
                <a:solidFill>
                  <a:srgbClr val="FF0000"/>
                </a:solidFill>
              </a:rPr>
              <a:t>This diagram is showing the formation of two cells</a:t>
            </a:r>
            <a:endParaRPr lang="en-US" dirty="0">
              <a:solidFill>
                <a:srgbClr val="FF0000"/>
              </a:solidFill>
            </a:endParaRPr>
          </a:p>
          <a:p>
            <a:pPr marL="342900" lvl="0" indent="-342900">
              <a:buFont typeface="+mj-lt"/>
              <a:buAutoNum type="alphaUcPeriod"/>
            </a:pPr>
            <a:r>
              <a:rPr lang="en-US" dirty="0"/>
              <a:t>The cell is in prophase of mitosis because the number of chromosomes has </a:t>
            </a:r>
            <a:r>
              <a:rPr lang="en-US" dirty="0" smtClean="0"/>
              <a:t>doubled.</a:t>
            </a:r>
            <a:endParaRPr lang="en-US" i="1" dirty="0"/>
          </a:p>
          <a:p>
            <a:pPr marL="342900" lvl="0" indent="-342900">
              <a:buAutoNum type="alphaUcPeriod" startAt="2"/>
            </a:pPr>
            <a:r>
              <a:rPr lang="en-US" dirty="0" smtClean="0"/>
              <a:t>The cell is in prophase I of meiosis because the number if chromosomes has 	doubled.</a:t>
            </a:r>
            <a:r>
              <a:rPr lang="en-US" i="1" dirty="0" smtClean="0"/>
              <a:t> </a:t>
            </a:r>
          </a:p>
          <a:p>
            <a:pPr marL="342900" lvl="0" indent="-342900">
              <a:buAutoNum type="alphaUcPeriod" startAt="2"/>
            </a:pPr>
            <a:r>
              <a:rPr lang="en-US" dirty="0" smtClean="0"/>
              <a:t>The cell is in </a:t>
            </a:r>
            <a:r>
              <a:rPr lang="en-US" dirty="0" err="1" smtClean="0"/>
              <a:t>telophase</a:t>
            </a:r>
            <a:r>
              <a:rPr lang="en-US" dirty="0" smtClean="0"/>
              <a:t> of mitosis because the cell is separating and contains two copies </a:t>
            </a:r>
          </a:p>
          <a:p>
            <a:r>
              <a:rPr lang="en-US" dirty="0" smtClean="0"/>
              <a:t>	of </a:t>
            </a:r>
            <a:r>
              <a:rPr lang="en-US" dirty="0"/>
              <a:t>each chromosome</a:t>
            </a:r>
            <a:r>
              <a:rPr lang="en-US" b="1" dirty="0" smtClean="0"/>
              <a:t>.</a:t>
            </a:r>
            <a:r>
              <a:rPr lang="en-US" dirty="0" smtClean="0"/>
              <a:t>­</a:t>
            </a:r>
          </a:p>
          <a:p>
            <a:r>
              <a:rPr lang="en-US" dirty="0" smtClean="0"/>
              <a:t>D. The </a:t>
            </a:r>
            <a:r>
              <a:rPr lang="en-US" dirty="0"/>
              <a:t>cell is in </a:t>
            </a:r>
            <a:r>
              <a:rPr lang="en-US" dirty="0" err="1"/>
              <a:t>telophase</a:t>
            </a:r>
            <a:r>
              <a:rPr lang="en-US" dirty="0"/>
              <a:t> of meiosis because the cell is separating and contains two copies</a:t>
            </a:r>
          </a:p>
          <a:p>
            <a:r>
              <a:rPr lang="en-US" dirty="0" smtClean="0"/>
              <a:t>	of </a:t>
            </a:r>
            <a:r>
              <a:rPr lang="en-US" dirty="0"/>
              <a:t>each </a:t>
            </a:r>
            <a:r>
              <a:rPr lang="en-US" dirty="0" smtClean="0"/>
              <a:t>chromosome.</a:t>
            </a:r>
          </a:p>
          <a:p>
            <a:r>
              <a:rPr lang="en-US" i="1" dirty="0"/>
              <a:t>	</a:t>
            </a:r>
            <a:r>
              <a:rPr lang="en-US" i="1" dirty="0" smtClean="0"/>
              <a:t>At </a:t>
            </a:r>
            <a:r>
              <a:rPr lang="en-US" i="1" dirty="0"/>
              <a:t>the end of meiosis, you would see 4 genetically different cells with only one copy </a:t>
            </a:r>
            <a:r>
              <a:rPr lang="en-US" i="1" dirty="0" smtClean="0"/>
              <a:t>	of </a:t>
            </a:r>
            <a:r>
              <a:rPr lang="en-US" i="1" dirty="0"/>
              <a:t>each chromosome (here you see 2 cells, and each has 2 matching “sticks” in it)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3497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400" b="1" dirty="0"/>
              <a:t>22.) Mitosis and meiosis are processes by which animal and plant cells divide.  Which statement </a:t>
            </a:r>
            <a:r>
              <a:rPr lang="en-US" sz="2400" b="1" dirty="0" smtClean="0"/>
              <a:t>best describes </a:t>
            </a:r>
            <a:r>
              <a:rPr lang="en-US" sz="2400" b="1" dirty="0"/>
              <a:t>a difference between mitosis and meiosis?</a:t>
            </a:r>
            <a:br>
              <a:rPr lang="en-US" sz="2400" b="1" dirty="0"/>
            </a:b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Meiosis </a:t>
            </a:r>
            <a:r>
              <a:rPr lang="en-US" dirty="0"/>
              <a:t>is a multi-step </a:t>
            </a:r>
            <a:r>
              <a:rPr lang="en-US" dirty="0" smtClean="0"/>
              <a:t>process.</a:t>
            </a:r>
          </a:p>
          <a:p>
            <a:pPr marL="0" lvl="0" indent="0">
              <a:buNone/>
            </a:pPr>
            <a:r>
              <a:rPr lang="en-US" i="1" dirty="0"/>
              <a:t>	</a:t>
            </a:r>
            <a:r>
              <a:rPr lang="en-US" i="1" dirty="0" smtClean="0"/>
              <a:t>Both </a:t>
            </a:r>
            <a:r>
              <a:rPr lang="en-US" i="1" dirty="0"/>
              <a:t>processes have multiple steps (prophase, metaphase, </a:t>
            </a:r>
            <a:r>
              <a:rPr lang="en-US" i="1" dirty="0" smtClean="0"/>
              <a:t>	anaphase</a:t>
            </a:r>
            <a:r>
              <a:rPr lang="en-US" i="1" dirty="0"/>
              <a:t>, and </a:t>
            </a:r>
            <a:r>
              <a:rPr lang="en-US" i="1" dirty="0" err="1"/>
              <a:t>telophase</a:t>
            </a:r>
            <a:r>
              <a:rPr lang="en-US" i="1" dirty="0"/>
              <a:t>, but meiosis has two sets of these </a:t>
            </a:r>
            <a:r>
              <a:rPr lang="en-US" i="1" dirty="0" smtClean="0"/>
              <a:t>	stages </a:t>
            </a:r>
            <a:r>
              <a:rPr lang="en-US" i="1" dirty="0"/>
              <a:t>with slight differences than the mitosis versions)</a:t>
            </a:r>
            <a:endParaRPr lang="en-US" dirty="0"/>
          </a:p>
          <a:p>
            <a:pPr marL="514350" lvl="0" indent="-514350">
              <a:buAutoNum type="alphaUcPeriod" startAt="2"/>
            </a:pPr>
            <a:r>
              <a:rPr lang="en-US" dirty="0" smtClean="0"/>
              <a:t>Mitosis </a:t>
            </a:r>
            <a:r>
              <a:rPr lang="en-US" dirty="0"/>
              <a:t>occurs only in eukaryotic </a:t>
            </a:r>
            <a:r>
              <a:rPr lang="en-US" dirty="0" smtClean="0"/>
              <a:t>cells.</a:t>
            </a:r>
          </a:p>
          <a:p>
            <a:pPr marL="0" lvl="0" indent="0">
              <a:buNone/>
            </a:pPr>
            <a:r>
              <a:rPr lang="en-US" i="1" dirty="0"/>
              <a:t>	</a:t>
            </a:r>
            <a:r>
              <a:rPr lang="en-US" i="1" dirty="0" smtClean="0"/>
              <a:t>Mitosis </a:t>
            </a:r>
            <a:r>
              <a:rPr lang="en-US" i="1" dirty="0"/>
              <a:t>occurs in </a:t>
            </a:r>
            <a:r>
              <a:rPr lang="en-US" i="1" dirty="0" smtClean="0"/>
              <a:t>prokaryotic </a:t>
            </a:r>
            <a:r>
              <a:rPr lang="en-US" i="1" dirty="0"/>
              <a:t>and eukaryotic cells</a:t>
            </a:r>
            <a:endParaRPr lang="en-US" dirty="0"/>
          </a:p>
          <a:p>
            <a:pPr marL="514350" lvl="0" indent="-514350">
              <a:buAutoNum type="alphaUcPeriod" startAt="3"/>
            </a:pPr>
            <a:r>
              <a:rPr lang="en-US" dirty="0" smtClean="0"/>
              <a:t>Meiosis </a:t>
            </a:r>
            <a:r>
              <a:rPr lang="en-US" dirty="0"/>
              <a:t>is used in the repair of an </a:t>
            </a:r>
            <a:r>
              <a:rPr lang="en-US" dirty="0" smtClean="0"/>
              <a:t>organism.</a:t>
            </a:r>
          </a:p>
          <a:p>
            <a:pPr marL="0" lvl="0" indent="0">
              <a:buNone/>
            </a:pPr>
            <a:r>
              <a:rPr lang="en-US" i="1" dirty="0"/>
              <a:t>	</a:t>
            </a:r>
            <a:r>
              <a:rPr lang="en-US" i="1" dirty="0" smtClean="0"/>
              <a:t>Mitosis </a:t>
            </a:r>
            <a:r>
              <a:rPr lang="en-US" i="1" dirty="0"/>
              <a:t>is </a:t>
            </a:r>
            <a:r>
              <a:rPr lang="en-US" i="1" dirty="0" smtClean="0"/>
              <a:t>the </a:t>
            </a:r>
            <a:r>
              <a:rPr lang="en-US" i="1" dirty="0"/>
              <a:t>process used to repair an organism by creating </a:t>
            </a:r>
            <a:r>
              <a:rPr lang="en-US" i="1" dirty="0" smtClean="0"/>
              <a:t>	more </a:t>
            </a:r>
            <a:r>
              <a:rPr lang="en-US" i="1" dirty="0"/>
              <a:t>of the same type of cell (for example, to heal a cut on the </a:t>
            </a:r>
            <a:r>
              <a:rPr lang="en-US" i="1" dirty="0" smtClean="0"/>
              <a:t>	leg</a:t>
            </a:r>
            <a:r>
              <a:rPr lang="en-US" i="1" dirty="0"/>
              <a:t>)</a:t>
            </a:r>
            <a:endParaRPr lang="en-US" dirty="0"/>
          </a:p>
          <a:p>
            <a:pPr marL="0" lvl="0" indent="0">
              <a:buNone/>
            </a:pPr>
            <a:r>
              <a:rPr lang="en-US" dirty="0" smtClean="0"/>
              <a:t>D.     Mitosis </a:t>
            </a:r>
            <a:r>
              <a:rPr lang="en-US" dirty="0"/>
              <a:t>produces genetically identical daughter cells</a:t>
            </a:r>
            <a:r>
              <a:rPr lang="en-US" dirty="0" smtClean="0"/>
              <a:t>.</a:t>
            </a:r>
            <a:r>
              <a:rPr lang="en-US" i="1" dirty="0" smtClean="0"/>
              <a:t>	Meiosis </a:t>
            </a:r>
            <a:r>
              <a:rPr lang="en-US" i="1" dirty="0"/>
              <a:t>produces genetically </a:t>
            </a:r>
            <a:r>
              <a:rPr lang="en-US" i="1" u="sng" dirty="0"/>
              <a:t>different</a:t>
            </a:r>
            <a:r>
              <a:rPr lang="en-US" i="1" dirty="0"/>
              <a:t> cells as a result of </a:t>
            </a:r>
            <a:r>
              <a:rPr lang="en-US" i="1" dirty="0" smtClean="0"/>
              <a:t>	crossing </a:t>
            </a:r>
            <a:r>
              <a:rPr lang="en-US" i="1" dirty="0"/>
              <a:t>over and chromosome shuffling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4979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000" b="1" dirty="0"/>
              <a:t>23.) </a:t>
            </a:r>
            <a:r>
              <a:rPr lang="en-US" sz="2000" b="1" dirty="0" err="1"/>
              <a:t>Patau</a:t>
            </a:r>
            <a:r>
              <a:rPr lang="en-US" sz="2000" b="1" dirty="0"/>
              <a:t> syndrome can be a lethal genetic disorder in mammals, resulting </a:t>
            </a:r>
            <a:r>
              <a:rPr lang="en-US" sz="2000" b="1" dirty="0" smtClean="0"/>
              <a:t>	from </a:t>
            </a:r>
            <a:r>
              <a:rPr lang="en-US" sz="2000" b="1" dirty="0"/>
              <a:t>chromosomes failing to </a:t>
            </a:r>
            <a:r>
              <a:rPr lang="en-US" sz="2000" b="1" dirty="0" smtClean="0"/>
              <a:t>separate </a:t>
            </a:r>
            <a:r>
              <a:rPr lang="en-US" sz="2000" b="1" dirty="0"/>
              <a:t>during meiosis.</a:t>
            </a:r>
            <a:br>
              <a:rPr lang="en-US" sz="2000" b="1" dirty="0"/>
            </a:br>
            <a:endParaRPr lang="en-US" sz="2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Part </a:t>
            </a:r>
            <a:r>
              <a:rPr lang="en-US" b="1" dirty="0"/>
              <a:t>A: </a:t>
            </a:r>
            <a:r>
              <a:rPr lang="en-US" dirty="0"/>
              <a:t>Identify the step during the process of meiosis when chromosomes would </a:t>
            </a:r>
            <a:r>
              <a:rPr lang="en-US" b="1" dirty="0"/>
              <a:t>most likely </a:t>
            </a:r>
            <a:r>
              <a:rPr lang="en-US" dirty="0"/>
              <a:t>fail </a:t>
            </a:r>
            <a:r>
              <a:rPr lang="en-US" dirty="0" smtClean="0"/>
              <a:t>to separate</a:t>
            </a:r>
            <a:r>
              <a:rPr lang="en-US" dirty="0"/>
              <a:t>.</a:t>
            </a:r>
          </a:p>
          <a:p>
            <a:r>
              <a:rPr lang="en-US" i="1" dirty="0"/>
              <a:t>Most likely </a:t>
            </a:r>
            <a:r>
              <a:rPr lang="en-US" b="1" i="1" dirty="0"/>
              <a:t>chromosomes would fair to separate during anaphase I or Anaphase II</a:t>
            </a:r>
            <a:r>
              <a:rPr lang="en-US" i="1" dirty="0"/>
              <a:t>. In anaphase, chromosomes (anaphase I) or sister chromatids (anaphase II) are supposed to separate, or move AWAY from each other</a:t>
            </a:r>
            <a:r>
              <a:rPr lang="en-US" i="1" dirty="0" smtClean="0"/>
              <a:t>. This is called Nondisjunction.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b="1" dirty="0" smtClean="0"/>
              <a:t>Part </a:t>
            </a:r>
            <a:r>
              <a:rPr lang="en-US" b="1" dirty="0"/>
              <a:t>B: </a:t>
            </a:r>
            <a:r>
              <a:rPr lang="en-US" dirty="0"/>
              <a:t>Describe how chromosome separation in meiosis is different from chromosome separation </a:t>
            </a:r>
            <a:r>
              <a:rPr lang="en-US" dirty="0" smtClean="0"/>
              <a:t>in mitosis</a:t>
            </a:r>
            <a:r>
              <a:rPr lang="en-US" dirty="0"/>
              <a:t>.</a:t>
            </a:r>
          </a:p>
          <a:p>
            <a:r>
              <a:rPr lang="en-US" i="1" dirty="0"/>
              <a:t>During meiosis cells and the genetic material </a:t>
            </a:r>
            <a:r>
              <a:rPr lang="en-US" b="1" i="1" dirty="0"/>
              <a:t>is divided twice</a:t>
            </a:r>
            <a:r>
              <a:rPr lang="en-US" i="1" dirty="0"/>
              <a:t> (the first set of division is meiosis I and the second set is meiosis II). In mitosis, the cell and chromosomes divide once.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542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400" b="1" dirty="0"/>
              <a:t>24.) Which process helps to preserve the genetic information </a:t>
            </a:r>
            <a:r>
              <a:rPr lang="en-US" sz="2400" b="1" dirty="0" smtClean="0"/>
              <a:t>	stored </a:t>
            </a:r>
            <a:r>
              <a:rPr lang="en-US" sz="2400" b="1" dirty="0"/>
              <a:t>in DNA during DNA replication?</a:t>
            </a:r>
            <a:br>
              <a:rPr lang="en-US" sz="2400" b="1" dirty="0"/>
            </a:b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</a:t>
            </a:r>
            <a:r>
              <a:rPr lang="en-US" dirty="0"/>
              <a:t>.) The replacement of nitrogen base thymine </a:t>
            </a:r>
            <a:r>
              <a:rPr lang="en-US" dirty="0" smtClean="0"/>
              <a:t>	with </a:t>
            </a:r>
            <a:r>
              <a:rPr lang="en-US" dirty="0"/>
              <a:t>uracil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B</a:t>
            </a:r>
            <a:r>
              <a:rPr lang="en-US" dirty="0"/>
              <a:t>.) Enzymes quickly linking nitrogen bases with </a:t>
            </a:r>
            <a:r>
              <a:rPr lang="en-US" dirty="0" smtClean="0"/>
              <a:t>	hydrogen </a:t>
            </a:r>
            <a:r>
              <a:rPr lang="en-US" dirty="0"/>
              <a:t>bonds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C</a:t>
            </a:r>
            <a:r>
              <a:rPr lang="en-US" dirty="0"/>
              <a:t>.) The synthesis of unique sugar and phosphate </a:t>
            </a:r>
            <a:r>
              <a:rPr lang="en-US" dirty="0" smtClean="0"/>
              <a:t>	molecules </a:t>
            </a:r>
            <a:r>
              <a:rPr lang="en-US" dirty="0"/>
              <a:t>for each </a:t>
            </a:r>
            <a:r>
              <a:rPr lang="en-US" dirty="0" smtClean="0"/>
              <a:t>nucleotide</a:t>
            </a:r>
            <a:r>
              <a:rPr lang="en-US" i="1" dirty="0" smtClean="0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D</a:t>
            </a:r>
            <a:r>
              <a:rPr lang="en-US" dirty="0"/>
              <a:t>.) Nucleotides lining up along the template </a:t>
            </a:r>
            <a:r>
              <a:rPr lang="en-US" dirty="0" smtClean="0"/>
              <a:t>	strand </a:t>
            </a:r>
            <a:r>
              <a:rPr lang="en-US" dirty="0"/>
              <a:t>according to base pairing rules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95053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4237"/>
            <a:ext cx="8229600" cy="4525963"/>
          </a:xfrm>
        </p:spPr>
        <p:txBody>
          <a:bodyPr/>
          <a:lstStyle/>
          <a:p>
            <a:pPr marL="0" lvl="0" indent="0">
              <a:buNone/>
            </a:pPr>
            <a:r>
              <a:rPr lang="en-US" dirty="0" smtClean="0"/>
              <a:t>2.	</a:t>
            </a:r>
            <a:r>
              <a:rPr lang="en-US" b="1" dirty="0"/>
              <a:t>Living organisms can be classified as </a:t>
            </a:r>
            <a:r>
              <a:rPr lang="en-US" b="1" dirty="0" smtClean="0"/>
              <a:t>	prokaryotes </a:t>
            </a:r>
            <a:r>
              <a:rPr lang="en-US" b="1" dirty="0"/>
              <a:t>or eukaryotes.  Which two </a:t>
            </a:r>
            <a:r>
              <a:rPr lang="en-US" b="1" dirty="0" smtClean="0"/>
              <a:t>	structures </a:t>
            </a:r>
            <a:r>
              <a:rPr lang="en-US" b="1" dirty="0"/>
              <a:t>are common to both </a:t>
            </a:r>
            <a:r>
              <a:rPr lang="en-US" b="1" dirty="0" smtClean="0"/>
              <a:t>	prokaryotic and </a:t>
            </a:r>
            <a:r>
              <a:rPr lang="en-US" b="1" dirty="0"/>
              <a:t>eukaryotic cells?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/>
              <a:t>Cell wall and nucleus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/>
              <a:t>Cell wall and chloroplast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/>
              <a:t>C. plasma membrane and nucleus</a:t>
            </a:r>
          </a:p>
          <a:p>
            <a:pPr marL="914400" lvl="1" indent="-514350">
              <a:buFont typeface="+mj-lt"/>
              <a:buAutoNum type="alphaUcPeriod"/>
            </a:pPr>
            <a:r>
              <a:rPr lang="en-US" dirty="0"/>
              <a:t>D. plasma membrane and cytoplasm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9116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400" b="1" dirty="0"/>
              <a:t>25.) In a flowering plant species, red flower color is dominant </a:t>
            </a:r>
            <a:r>
              <a:rPr lang="en-US" sz="2400" b="1" dirty="0" smtClean="0"/>
              <a:t>	over </a:t>
            </a:r>
            <a:r>
              <a:rPr lang="en-US" sz="2400" b="1" dirty="0"/>
              <a:t>white flower color.  What is the genotype of any </a:t>
            </a:r>
            <a:r>
              <a:rPr lang="en-US" sz="2400" b="1" dirty="0" smtClean="0"/>
              <a:t>	red-flowering </a:t>
            </a:r>
            <a:r>
              <a:rPr lang="en-US" sz="2400" b="1" dirty="0"/>
              <a:t>plant resulting from this species?</a:t>
            </a:r>
            <a:br>
              <a:rPr lang="en-US" sz="2400" b="1" dirty="0"/>
            </a:b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Red </a:t>
            </a:r>
            <a:r>
              <a:rPr lang="en-US" dirty="0"/>
              <a:t>and white alleles present on one chromosome</a:t>
            </a:r>
            <a:r>
              <a:rPr lang="en-US" dirty="0" smtClean="0"/>
              <a:t>.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 Red </a:t>
            </a:r>
            <a:r>
              <a:rPr lang="en-US" dirty="0"/>
              <a:t>and white alleles present on two chromosomes</a:t>
            </a:r>
            <a:r>
              <a:rPr lang="en-US" dirty="0" smtClean="0"/>
              <a:t>.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A </a:t>
            </a:r>
            <a:r>
              <a:rPr lang="en-US" dirty="0"/>
              <a:t>red allele present on both homologous </a:t>
            </a:r>
            <a:r>
              <a:rPr lang="en-US" dirty="0" smtClean="0"/>
              <a:t>chromosomes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 smtClean="0"/>
              <a:t> </a:t>
            </a:r>
            <a:r>
              <a:rPr lang="en-US" dirty="0"/>
              <a:t>A red allele present on at least one of two homologous chromosomes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1172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AutoNum type="arabicPeriod" startAt="3"/>
            </a:pPr>
            <a:r>
              <a:rPr lang="en-US" b="1" dirty="0" smtClean="0"/>
              <a:t>Prokaryotic </a:t>
            </a:r>
            <a:r>
              <a:rPr lang="en-US" b="1" dirty="0"/>
              <a:t>cells are generally much </a:t>
            </a:r>
            <a:r>
              <a:rPr lang="en-US" b="1" dirty="0" smtClean="0"/>
              <a:t>	smaller </a:t>
            </a:r>
            <a:r>
              <a:rPr lang="en-US" b="1" dirty="0"/>
              <a:t>than eukaryotic cells</a:t>
            </a:r>
            <a:r>
              <a:rPr lang="en-US" b="1" dirty="0" smtClean="0"/>
              <a:t>.</a:t>
            </a:r>
          </a:p>
          <a:p>
            <a:pPr marL="0" lv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b="1" dirty="0" smtClean="0"/>
              <a:t>Part </a:t>
            </a:r>
            <a:r>
              <a:rPr lang="en-US" b="1" dirty="0"/>
              <a:t>A:</a:t>
            </a:r>
            <a:r>
              <a:rPr lang="en-US" dirty="0"/>
              <a:t> Identify a structural difference </a:t>
            </a:r>
            <a:r>
              <a:rPr lang="en-US" dirty="0" smtClean="0"/>
              <a:t>	between </a:t>
            </a:r>
            <a:r>
              <a:rPr lang="en-US" dirty="0"/>
              <a:t>prokaryotic cells and eukaryotic </a:t>
            </a:r>
            <a:r>
              <a:rPr lang="en-US" dirty="0" smtClean="0"/>
              <a:t>	cells </a:t>
            </a:r>
            <a:r>
              <a:rPr lang="en-US" dirty="0"/>
              <a:t>that is directly related to their </a:t>
            </a:r>
            <a:r>
              <a:rPr lang="en-US" dirty="0" smtClean="0"/>
              <a:t>	difference </a:t>
            </a:r>
            <a:r>
              <a:rPr lang="en-US" dirty="0"/>
              <a:t>in size.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9738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AutoNum type="arabicPeriod" startAt="3"/>
            </a:pPr>
            <a:r>
              <a:rPr lang="en-US" b="1" dirty="0" smtClean="0"/>
              <a:t>Prokaryotic cells are generally much 	smaller than eukaryotic cells.</a:t>
            </a:r>
          </a:p>
          <a:p>
            <a:pPr marL="0" lv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/>
              <a:t> </a:t>
            </a:r>
            <a:r>
              <a:rPr lang="en-US" b="1" dirty="0"/>
              <a:t>Part B:</a:t>
            </a:r>
            <a:r>
              <a:rPr lang="en-US" dirty="0"/>
              <a:t> Based on structural difference, </a:t>
            </a:r>
            <a:r>
              <a:rPr lang="en-US" dirty="0" smtClean="0"/>
              <a:t>	explain </a:t>
            </a:r>
            <a:r>
              <a:rPr lang="en-US" dirty="0"/>
              <a:t>why prokaryotic cells can be much </a:t>
            </a:r>
            <a:r>
              <a:rPr lang="en-US" dirty="0" smtClean="0"/>
              <a:t>	smaller </a:t>
            </a:r>
            <a:r>
              <a:rPr lang="en-US" dirty="0"/>
              <a:t>than eukaryotic cells.</a:t>
            </a:r>
          </a:p>
        </p:txBody>
      </p:sp>
    </p:spTree>
    <p:extLst>
      <p:ext uri="{BB962C8B-B14F-4D97-AF65-F5344CB8AC3E}">
        <p14:creationId xmlns:p14="http://schemas.microsoft.com/office/powerpoint/2010/main" xmlns="" val="30139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 smtClean="0"/>
              <a:t>3.</a:t>
            </a:r>
            <a:r>
              <a:rPr lang="en-US" b="1" dirty="0" smtClean="0"/>
              <a:t>	Prokaryotic </a:t>
            </a:r>
            <a:r>
              <a:rPr lang="en-US" b="1" dirty="0"/>
              <a:t>cells are generally much </a:t>
            </a:r>
            <a:r>
              <a:rPr lang="en-US" b="1" dirty="0" smtClean="0"/>
              <a:t>	smaller </a:t>
            </a:r>
            <a:r>
              <a:rPr lang="en-US" b="1" dirty="0"/>
              <a:t>than eukaryotic cells.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	Part </a:t>
            </a:r>
            <a:r>
              <a:rPr lang="en-US" b="1" dirty="0"/>
              <a:t>C:</a:t>
            </a:r>
            <a:r>
              <a:rPr lang="en-US" dirty="0"/>
              <a:t> Describe one Similarity between </a:t>
            </a:r>
            <a:r>
              <a:rPr lang="en-US" dirty="0" smtClean="0"/>
              <a:t>	prokaryotic </a:t>
            </a:r>
            <a:r>
              <a:rPr lang="en-US" dirty="0"/>
              <a:t>cells and eukaryotic cells that </a:t>
            </a:r>
            <a:r>
              <a:rPr lang="en-US" dirty="0" smtClean="0"/>
              <a:t>	is </a:t>
            </a:r>
            <a:r>
              <a:rPr lang="en-US" dirty="0"/>
              <a:t>independent of size.</a:t>
            </a:r>
          </a:p>
        </p:txBody>
      </p:sp>
    </p:spTree>
    <p:extLst>
      <p:ext uri="{BB962C8B-B14F-4D97-AF65-F5344CB8AC3E}">
        <p14:creationId xmlns:p14="http://schemas.microsoft.com/office/powerpoint/2010/main" xmlns="" val="201354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b="1" dirty="0" smtClean="0"/>
              <a:t>All cells contain: </a:t>
            </a:r>
          </a:p>
          <a:p>
            <a:pPr lvl="1"/>
            <a:r>
              <a:rPr lang="en-US" dirty="0" smtClean="0"/>
              <a:t>genetic information in the form of DNA</a:t>
            </a:r>
          </a:p>
          <a:p>
            <a:pPr lvl="1"/>
            <a:r>
              <a:rPr lang="en-US" dirty="0" err="1" smtClean="0"/>
              <a:t>ribosomes</a:t>
            </a:r>
            <a:r>
              <a:rPr lang="en-US" dirty="0" smtClean="0"/>
              <a:t>(cell organelles) that translate nucleic acid (RNA) into protein</a:t>
            </a:r>
          </a:p>
          <a:p>
            <a:pPr lvl="1"/>
            <a:r>
              <a:rPr lang="en-US" dirty="0" smtClean="0"/>
              <a:t>a plasma membrane to create an internal environment and allows for the movement of materials from one side to another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382000" cy="5334000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buAutoNum type="arabicPeriod" startAt="4"/>
            </a:pPr>
            <a:r>
              <a:rPr lang="en-US" b="1" dirty="0" smtClean="0"/>
              <a:t>Alveoli </a:t>
            </a:r>
            <a:r>
              <a:rPr lang="en-US" b="1" dirty="0"/>
              <a:t>are microscopic air sacs in the lungs of </a:t>
            </a:r>
            <a:r>
              <a:rPr lang="en-US" b="1" dirty="0" smtClean="0"/>
              <a:t>mammals</a:t>
            </a:r>
            <a:r>
              <a:rPr lang="en-US" b="1" dirty="0"/>
              <a:t>.  Which statement best describes how </a:t>
            </a:r>
            <a:r>
              <a:rPr lang="en-US" b="1" dirty="0" smtClean="0"/>
              <a:t>the </a:t>
            </a:r>
            <a:r>
              <a:rPr lang="en-US" b="1" dirty="0"/>
              <a:t>structure of the alveoli allows the lungs to </a:t>
            </a:r>
            <a:r>
              <a:rPr lang="en-US" b="1" dirty="0" smtClean="0"/>
              <a:t>function </a:t>
            </a:r>
            <a:r>
              <a:rPr lang="en-US" b="1" dirty="0"/>
              <a:t>properly</a:t>
            </a:r>
            <a:r>
              <a:rPr lang="en-US" b="1" dirty="0" smtClean="0"/>
              <a:t>?</a:t>
            </a:r>
          </a:p>
          <a:p>
            <a:pPr marL="0" lvl="0" indent="0">
              <a:buNone/>
            </a:pPr>
            <a:endParaRPr lang="en-US" dirty="0"/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They increase the amount of energy transferred from the lungs to the blood&gt;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They increase the flexibility of the lungs as they expand during inhalation.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They increase the volume of the lungs, allowing more oxygen to be inhaled.</a:t>
            </a:r>
          </a:p>
          <a:p>
            <a:pPr marL="514350" lvl="0" indent="-514350">
              <a:buFont typeface="+mj-lt"/>
              <a:buAutoNum type="alphaUcPeriod"/>
            </a:pPr>
            <a:r>
              <a:rPr lang="en-US" dirty="0"/>
              <a:t>They increase the surface area of the lungs, allowing efficient gas exchange.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7484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uman respiratory system 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219199"/>
            <a:ext cx="4343400" cy="480256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Human Respiratory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1"/>
            <a:ext cx="4800600" cy="3657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The alveoli increase surface area for gas exchange</a:t>
            </a:r>
          </a:p>
          <a:p>
            <a:pPr>
              <a:buNone/>
            </a:pPr>
            <a:r>
              <a:rPr lang="en-US" sz="2800" dirty="0" smtClean="0"/>
              <a:t>The membranes of the alveoli are 1 cell thick. Oxygen and Carbon dioxide can easily be exchanged through the thin walls.</a:t>
            </a:r>
          </a:p>
          <a:p>
            <a:pPr>
              <a:buNone/>
            </a:pPr>
            <a:r>
              <a:rPr lang="en-US" sz="2800" dirty="0" smtClean="0"/>
              <a:t>Typical human has ~ 700 million alveoli, accounting for an area of ~70 m</a:t>
            </a:r>
            <a:r>
              <a:rPr lang="en-US" sz="2800" baseline="30000" dirty="0" smtClean="0"/>
              <a:t>2 </a:t>
            </a:r>
            <a:r>
              <a:rPr lang="en-US" sz="2800" dirty="0" smtClean="0"/>
              <a:t>for gas exchange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6324600" y="5181600"/>
            <a:ext cx="1524000" cy="4572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572000" y="53340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Alveoli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324600" y="5410200"/>
            <a:ext cx="1828800" cy="228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1356</Words>
  <Application>Microsoft Office PowerPoint</Application>
  <PresentationFormat>On-screen Show (4:3)</PresentationFormat>
  <Paragraphs>161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Biology Keystone Exam Review Packet</vt:lpstr>
      <vt:lpstr>Slide 2</vt:lpstr>
      <vt:lpstr>Slide 3</vt:lpstr>
      <vt:lpstr>Slide 4</vt:lpstr>
      <vt:lpstr>Slide 5</vt:lpstr>
      <vt:lpstr>Slide 6</vt:lpstr>
      <vt:lpstr>Slide 7</vt:lpstr>
      <vt:lpstr>Slide 8</vt:lpstr>
      <vt:lpstr>The Human Respiratory System</vt:lpstr>
      <vt:lpstr>Slide 10</vt:lpstr>
      <vt:lpstr>Slide 11</vt:lpstr>
      <vt:lpstr>8. Carbohydrates and proteins are two types of macromolecules,   which functional characteristic of proteins distinguishes  them from carbohydrates? </vt:lpstr>
      <vt:lpstr>9. Proteins are a major part of every living cell and have  many different functions within each cell.  Carbohydrates  also perform numerous roles in living things. </vt:lpstr>
      <vt:lpstr>Part B: Describe how the structures of proteins differ from the structures of carbohydrates. </vt:lpstr>
      <vt:lpstr>Part C: Describe how the functions of proteins differ from the functions of carbohydrates. </vt:lpstr>
      <vt:lpstr>10.) Substance A is converted to substance B in a metabolic reaction.  Which statement best describes the              role of an enzyme during this reaction? </vt:lpstr>
      <vt:lpstr>12.) Using a microscope, a student observes a small, green organelle in a plant cell.   Which energy transformation most likely occurs first within the observed  organelle? </vt:lpstr>
      <vt:lpstr>13.) Photosynthesis and cellular respiration are two major processes of carbon  cycling in living organisms.  Which statement correctly describes one  similarity between photosynthesis and cellular respiration? </vt:lpstr>
      <vt:lpstr>14.) A protein in a cell membrane changed its shape to move sodium  and potassium ions against their concentration gradients.   Which molecule was most likely used by the protein as an  energy source? </vt:lpstr>
      <vt:lpstr>15.) Use the diagrams below to answer the question. </vt:lpstr>
      <vt:lpstr>16.) Carbon dioxide and oxygen are molecules that can move freely across a plasma membrane.  What  determines the direction that carbon dioxide and oxygen molecules move? </vt:lpstr>
      <vt:lpstr>18.) Some animals can produce a potassium ion concentration inside their cells that is twenty times greater than that of their environment.  This ion concentration gradient is maintained by the plasma membrane</vt:lpstr>
      <vt:lpstr>Part C: Compare the process of potassium ion transport to another mechanism that moves material across the plasma membrane. </vt:lpstr>
      <vt:lpstr>19.) The rough endoplasmic reticulum and Golgi apparatus work together in eukaryotic cells.  What is one way that the rough endoplasmic reticulum assists the Golgi apparatus? </vt:lpstr>
      <vt:lpstr>20.) Which example is an activity that a fish most likely uses to maintain homeostasis within its body? </vt:lpstr>
      <vt:lpstr>21.) Use the illustration below to answer the question. </vt:lpstr>
      <vt:lpstr>22.) Mitosis and meiosis are processes by which animal and plant cells divide.  Which statement best describes a difference between mitosis and meiosis? </vt:lpstr>
      <vt:lpstr>23.) Patau syndrome can be a lethal genetic disorder in mammals, resulting  from chromosomes failing to separate during meiosis. </vt:lpstr>
      <vt:lpstr>24.) Which process helps to preserve the genetic information  stored in DNA during DNA replication? </vt:lpstr>
      <vt:lpstr>25.) In a flowering plant species, red flower color is dominant  over white flower color.  What is the genotype of any  red-flowering plant resulting from this species? </vt:lpstr>
    </vt:vector>
  </TitlesOfParts>
  <Company>CRSD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Biology Keystone Exam Review Packet</dc:title>
  <dc:creator>Caligiuri, Catherine</dc:creator>
  <cp:lastModifiedBy>hpeoples</cp:lastModifiedBy>
  <cp:revision>33</cp:revision>
  <dcterms:created xsi:type="dcterms:W3CDTF">2012-08-29T17:10:08Z</dcterms:created>
  <dcterms:modified xsi:type="dcterms:W3CDTF">2013-05-07T17:23:27Z</dcterms:modified>
</cp:coreProperties>
</file>